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6" r:id="rId2"/>
    <p:sldId id="261" r:id="rId3"/>
    <p:sldId id="288" r:id="rId4"/>
    <p:sldId id="295" r:id="rId5"/>
    <p:sldId id="297" r:id="rId6"/>
    <p:sldId id="294" r:id="rId7"/>
    <p:sldId id="296" r:id="rId8"/>
    <p:sldId id="299" r:id="rId9"/>
    <p:sldId id="300" r:id="rId10"/>
    <p:sldId id="301" r:id="rId11"/>
    <p:sldId id="302" r:id="rId12"/>
    <p:sldId id="305" r:id="rId13"/>
    <p:sldId id="304" r:id="rId14"/>
    <p:sldId id="287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B515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47" autoAdjust="0"/>
    <p:restoredTop sz="91889" autoAdjust="0"/>
  </p:normalViewPr>
  <p:slideViewPr>
    <p:cSldViewPr>
      <p:cViewPr varScale="1">
        <p:scale>
          <a:sx n="81" d="100"/>
          <a:sy n="81" d="100"/>
        </p:scale>
        <p:origin x="-93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7020BC-D927-4A9A-9C1E-E80DA3309472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B7B0BA-F44F-410F-8AE6-EB75A71E93C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738C27-6625-49B0-96CF-D00F8687D0DC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5FB7EE-51F4-4298-B56E-701E51D797F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445868-E74D-4F12-B79C-27C308B89BC8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9592DA-BFD4-43ED-BC83-BA9BD9658DA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295253-F3B7-4D3C-A784-069428CC6C7C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B2D3F8-A361-4EBB-A506-B6A5CB235EB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F9FA2-22CD-47C3-8699-5F37CFF5E8CB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B6DE61-E6DD-41D8-B4D2-B74337DF118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57344-EF0F-4163-962C-CF9438AA11A1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55C695-F569-4CDE-AF3A-6D20CB72A48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B4E003-AB11-407A-BB61-51B86EEF0F76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2B5D4-28D9-44D2-B321-5BFCCA7860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009E3A-B8F0-4388-B6CF-0139BE7A54AC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7ED3AA-2D23-4789-9A47-6BF890331DE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D9DA40-F390-4496-983A-696163B94D48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41EB66-E331-4F22-BE52-F1FADBAACCA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BEFD55-3FC8-4164-8A64-8C99CD183E5E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D4933-47D4-40AF-9B12-C823D8FA795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2F6D68-5D47-4A09-9921-CAA3AE4E41C8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5A2B19-79F2-4C21-9B1B-E4A5A124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46725F2-7DA2-4B36-813D-57DA1A7EDF8F}" type="datetimeFigureOut">
              <a:rPr lang="pl-PL" smtClean="0"/>
              <a:pPr>
                <a:defRPr/>
              </a:pPr>
              <a:t>06.11.2018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B24B75-56F9-410D-BD40-07A98424C95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mppp.edu.pl/zdrowie/szko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mppp.edu.pl/zdrowie/szko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mppp.edu.pl/zdrowie/szko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mppp.edu.pl/zdrowie/szkol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mppp.edu.pl/zdrowie/szko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ppp.edu.pl/zdrowie/szkol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mppp.edu.pl/zdrowie/szko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2124" y="766585"/>
            <a:ext cx="7100887" cy="1470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0000CC"/>
                </a:solidFill>
              </a:rPr>
              <a:t>Szkoła Podstawowa</a:t>
            </a:r>
            <a:br>
              <a:rPr lang="pl-PL" sz="3600" b="1" dirty="0" smtClean="0">
                <a:solidFill>
                  <a:srgbClr val="0000CC"/>
                </a:solidFill>
              </a:rPr>
            </a:br>
            <a:r>
              <a:rPr lang="pl-PL" sz="3600" b="1" dirty="0" smtClean="0">
                <a:solidFill>
                  <a:srgbClr val="0000CC"/>
                </a:solidFill>
              </a:rPr>
              <a:t>im. Konstytucji 3 Maja</a:t>
            </a:r>
            <a:br>
              <a:rPr lang="pl-PL" sz="3600" b="1" dirty="0" smtClean="0">
                <a:solidFill>
                  <a:srgbClr val="0000CC"/>
                </a:solidFill>
              </a:rPr>
            </a:br>
            <a:r>
              <a:rPr lang="pl-PL" sz="3600" b="1" dirty="0" smtClean="0">
                <a:solidFill>
                  <a:srgbClr val="0000CC"/>
                </a:solidFill>
              </a:rPr>
              <a:t>w Jaświłach</a:t>
            </a:r>
            <a:endParaRPr lang="pl-PL" sz="3600" dirty="0">
              <a:solidFill>
                <a:srgbClr val="0000CC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3567" y="1988840"/>
            <a:ext cx="6858000" cy="118783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</a:rPr>
              <a:t>Szkołą </a:t>
            </a:r>
            <a:r>
              <a:rPr lang="pl-PL" sz="3200" b="1" dirty="0">
                <a:solidFill>
                  <a:srgbClr val="FF0000"/>
                </a:solidFill>
              </a:rPr>
              <a:t>P</a:t>
            </a:r>
            <a:r>
              <a:rPr lang="pl-PL" sz="3200" b="1" dirty="0" smtClean="0">
                <a:solidFill>
                  <a:srgbClr val="FF0000"/>
                </a:solidFill>
              </a:rPr>
              <a:t>romującą Zdrowie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147" y="83112"/>
            <a:ext cx="1817953" cy="1768921"/>
          </a:xfrm>
          <a:prstGeom prst="ellipse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704" y="242754"/>
            <a:ext cx="1342614" cy="1404349"/>
          </a:xfrm>
          <a:prstGeom prst="rect">
            <a:avLst/>
          </a:prstGeom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8369494"/>
              </p:ext>
            </p:extLst>
          </p:nvPr>
        </p:nvGraphicFramePr>
        <p:xfrm>
          <a:off x="1785918" y="3000372"/>
          <a:ext cx="5472608" cy="3289300"/>
        </p:xfrm>
        <a:graphic>
          <a:graphicData uri="http://schemas.openxmlformats.org/presentationml/2006/ole">
            <p:oleObj spid="_x0000_s1056" name="Bitmap Image" r:id="rId5" imgW="8933333" imgH="5630061" progId="PBrush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Rola rodziców – nadwaga dziecka problemem rodziny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/>
          <a:lstStyle/>
          <a:p>
            <a:r>
              <a:rPr lang="pl-PL" dirty="0" smtClean="0"/>
              <a:t>Rola rodziców i rodziny jest nieoceniona</a:t>
            </a:r>
          </a:p>
          <a:p>
            <a:r>
              <a:rPr lang="pl-PL" dirty="0" smtClean="0"/>
              <a:t>Najskuteczniejszym działaniem jest zmiana nawyków żywieniowych i zwiększenie codziennej aktywności fizycznej</a:t>
            </a:r>
            <a:endParaRPr lang="pl-PL" dirty="0"/>
          </a:p>
        </p:txBody>
      </p:sp>
      <p:pic>
        <p:nvPicPr>
          <p:cNvPr id="4" name="Picture 7" descr="logoszkolazdrowia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928670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LOGO_S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852"/>
            <a:ext cx="1817953" cy="1768921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286544" cy="1439850"/>
          </a:xfrm>
        </p:spPr>
        <p:txBody>
          <a:bodyPr>
            <a:noAutofit/>
          </a:bodyPr>
          <a:lstStyle/>
          <a:p>
            <a:r>
              <a:rPr lang="pl-PL" sz="3600" dirty="0" smtClean="0"/>
              <a:t>Rola rodziców – kształtowanie środowiska otaczającego dziecko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Zmian można dokonywać powoli, stopniowo</a:t>
            </a:r>
          </a:p>
          <a:p>
            <a:r>
              <a:rPr lang="pl-PL" dirty="0" smtClean="0"/>
              <a:t>Zacznij od najprostszych kroków: pozbądź się z domu kalorycznego jedzenia, przestań kupować chrupki, chipsy, słodycze, słone przekąski, słodkie napoje, nie robić zapasów tzw. śmieciowego jedzenia</a:t>
            </a:r>
          </a:p>
          <a:p>
            <a:r>
              <a:rPr lang="pl-PL" dirty="0" smtClean="0"/>
              <a:t>W zamian zadbaj o to by w domu było dużo świeżych owoców i warzyw w widocznym miejscu na wyciągnięcie ręki</a:t>
            </a:r>
          </a:p>
          <a:p>
            <a:r>
              <a:rPr lang="pl-PL" dirty="0" smtClean="0"/>
              <a:t>Słodkie napoje zastąp wodą</a:t>
            </a:r>
            <a:endParaRPr lang="pl-PL" dirty="0"/>
          </a:p>
        </p:txBody>
      </p:sp>
      <p:pic>
        <p:nvPicPr>
          <p:cNvPr id="4" name="Picture 7" descr="logoszkolazdrowia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LOGO_S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817953" cy="1768921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50085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Taktyki, których należy unikać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r>
              <a:rPr lang="pl-PL" dirty="0" smtClean="0"/>
              <a:t>Unikaj stosowania restrykcyjnych diet</a:t>
            </a:r>
          </a:p>
          <a:p>
            <a:r>
              <a:rPr lang="pl-PL" dirty="0" smtClean="0"/>
              <a:t>Nie zakazuj jedzenia słodyczy – zadbaj o świadomy wybór</a:t>
            </a:r>
          </a:p>
          <a:p>
            <a:r>
              <a:rPr lang="pl-PL" dirty="0" smtClean="0"/>
              <a:t>Nie traktuj jedzenia jako nagrody czy pocieszenia</a:t>
            </a:r>
          </a:p>
          <a:p>
            <a:r>
              <a:rPr lang="pl-PL" dirty="0" smtClean="0"/>
              <a:t>Nie koncentruj się na wadze czy odchudzaniu – zdrowe odżywianie i aktywność fizyczna przyniesie efekty</a:t>
            </a:r>
            <a:endParaRPr lang="pl-PL" dirty="0"/>
          </a:p>
        </p:txBody>
      </p:sp>
      <p:pic>
        <p:nvPicPr>
          <p:cNvPr id="4" name="Picture 7" descr="logoszkolazdrowia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761" y="214290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LOGO_S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817953" cy="176892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214422"/>
            <a:ext cx="7786742" cy="514353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/>
              <a:t>Musimy położyć nacisk na to, aby dbałość o zdrowie i ciało – zarówno nasze, jak i dziecka – płynęła z troski i akceptacji, a nie z nienawiści i pogardy dla samego siebie.</a:t>
            </a:r>
            <a:endParaRPr lang="pl-PL" dirty="0"/>
          </a:p>
        </p:txBody>
      </p:sp>
      <p:pic>
        <p:nvPicPr>
          <p:cNvPr id="3" name="Picture 7" descr="logoszkolazdrowia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1817953" cy="1768921"/>
          </a:xfrm>
          <a:prstGeom prst="ellipse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2976" y="1714488"/>
            <a:ext cx="75320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pl-PL" sz="3600" b="1" dirty="0" smtClean="0">
                <a:latin typeface="Verdana" pitchFamily="34" charset="0"/>
              </a:rPr>
              <a:t>Dziękuję za </a:t>
            </a:r>
            <a:r>
              <a:rPr lang="pl-PL" sz="3600" b="1" dirty="0" smtClean="0">
                <a:latin typeface="Verdana" pitchFamily="34" charset="0"/>
              </a:rPr>
              <a:t>uwagę </a:t>
            </a:r>
          </a:p>
          <a:p>
            <a:pPr algn="ctr">
              <a:buFont typeface="Arial" charset="0"/>
              <a:buNone/>
            </a:pPr>
            <a:endParaRPr lang="pl-PL" sz="3600" b="1" dirty="0" smtClean="0">
              <a:latin typeface="Verdana" pitchFamily="34" charset="0"/>
              <a:sym typeface="Wingdings" pitchFamily="2" charset="2"/>
            </a:endParaRPr>
          </a:p>
          <a:p>
            <a:pPr algn="ctr">
              <a:buFont typeface="Arial" charset="0"/>
              <a:buNone/>
            </a:pPr>
            <a:endParaRPr lang="pl-PL" sz="3600" b="1" dirty="0" smtClean="0">
              <a:latin typeface="Verdana" pitchFamily="34" charset="0"/>
              <a:sym typeface="Wingdings" pitchFamily="2" charset="2"/>
            </a:endParaRPr>
          </a:p>
          <a:p>
            <a:pPr algn="ctr">
              <a:buFont typeface="Arial" charset="0"/>
              <a:buNone/>
            </a:pPr>
            <a:endParaRPr lang="pl-PL" sz="3600" b="1" dirty="0" smtClean="0">
              <a:latin typeface="Verdana" pitchFamily="34" charset="0"/>
              <a:sym typeface="Wingdings" pitchFamily="2" charset="2"/>
            </a:endParaRPr>
          </a:p>
          <a:p>
            <a:pPr algn="ctr">
              <a:buFont typeface="Arial" charset="0"/>
              <a:buNone/>
            </a:pPr>
            <a:endParaRPr lang="pl-PL" sz="3600" b="1" dirty="0" smtClean="0">
              <a:latin typeface="Verdana" pitchFamily="34" charset="0"/>
              <a:sym typeface="Wingdings" pitchFamily="2" charset="2"/>
            </a:endParaRPr>
          </a:p>
          <a:p>
            <a:pPr algn="ctr">
              <a:buFont typeface="Arial" charset="0"/>
              <a:buNone/>
            </a:pPr>
            <a:r>
              <a:rPr lang="pl-PL" b="1" dirty="0" smtClean="0">
                <a:latin typeface="Verdana" pitchFamily="34" charset="0"/>
                <a:sym typeface="Wingdings" pitchFamily="2" charset="2"/>
              </a:rPr>
              <a:t>Prezentację przygotowała Joanna Szewczul – koordynator ds. </a:t>
            </a:r>
            <a:r>
              <a:rPr lang="pl-PL" b="1" dirty="0" smtClean="0">
                <a:latin typeface="Verdana" pitchFamily="34" charset="0"/>
                <a:sym typeface="Wingdings" pitchFamily="2" charset="2"/>
              </a:rPr>
              <a:t>promocji zdrowia</a:t>
            </a:r>
            <a:endParaRPr lang="pl-PL" b="1" dirty="0" smtClean="0">
              <a:latin typeface="Verdana" pitchFamily="34" charset="0"/>
              <a:sym typeface="Wingdings" pitchFamily="2" charset="2"/>
            </a:endParaRPr>
          </a:p>
        </p:txBody>
      </p:sp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817953" cy="1768921"/>
          </a:xfrm>
          <a:prstGeom prst="ellipse">
            <a:avLst/>
          </a:prstGeom>
        </p:spPr>
      </p:pic>
      <p:pic>
        <p:nvPicPr>
          <p:cNvPr id="5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285730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65123"/>
            <a:ext cx="4896544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Nasza Szkoła </a:t>
            </a:r>
            <a:b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 Projekcie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857364"/>
            <a:ext cx="7929618" cy="471490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latin typeface="Verdana" pitchFamily="34" charset="0"/>
              </a:rPr>
              <a:t> Do uczestnictwa  zgłosiliśmy się w październiku </a:t>
            </a:r>
            <a:r>
              <a:rPr lang="pl-PL" sz="1800" b="1" dirty="0" smtClean="0">
                <a:solidFill>
                  <a:srgbClr val="B5158B"/>
                </a:solidFill>
                <a:latin typeface="Verdana" pitchFamily="34" charset="0"/>
              </a:rPr>
              <a:t>2006r</a:t>
            </a:r>
            <a:r>
              <a:rPr lang="pl-PL" sz="1800" b="1" dirty="0" smtClean="0">
                <a:latin typeface="Verdana" pitchFamily="34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latin typeface="Verdana" pitchFamily="34" charset="0"/>
              </a:rPr>
              <a:t> W maju </a:t>
            </a:r>
            <a:r>
              <a:rPr lang="pl-PL" sz="1800" b="1" dirty="0" smtClean="0">
                <a:solidFill>
                  <a:srgbClr val="B5158B"/>
                </a:solidFill>
                <a:latin typeface="Verdana" pitchFamily="34" charset="0"/>
              </a:rPr>
              <a:t>2007r</a:t>
            </a:r>
            <a:r>
              <a:rPr lang="pl-PL" sz="1800" b="1" dirty="0" smtClean="0">
                <a:latin typeface="Verdana" pitchFamily="34" charset="0"/>
              </a:rPr>
              <a:t>. otrzymaliśmy potwierdzenie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dirty="0" smtClean="0">
                <a:latin typeface="Verdana" pitchFamily="34" charset="0"/>
              </a:rPr>
              <a:t>   przynależności do Podlaskiej Sieci Szkół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dirty="0" smtClean="0">
                <a:latin typeface="Verdana" pitchFamily="34" charset="0"/>
              </a:rPr>
              <a:t>   Promujących Zdrowie.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latin typeface="Verdana" pitchFamily="34" charset="0"/>
              </a:rPr>
              <a:t> W czerwcu </a:t>
            </a:r>
            <a:r>
              <a:rPr lang="pl-PL" sz="1800" b="1" dirty="0" smtClean="0">
                <a:solidFill>
                  <a:srgbClr val="B5158B"/>
                </a:solidFill>
                <a:latin typeface="Verdana" pitchFamily="34" charset="0"/>
              </a:rPr>
              <a:t>2011r</a:t>
            </a:r>
            <a:r>
              <a:rPr lang="pl-PL" sz="1800" b="1" dirty="0" smtClean="0">
                <a:latin typeface="Verdana" pitchFamily="34" charset="0"/>
              </a:rPr>
              <a:t>. otrzymaliśmy Certyfikat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dirty="0" smtClean="0">
                <a:latin typeface="Verdana" pitchFamily="34" charset="0"/>
              </a:rPr>
              <a:t>   Podlaskiej Szkoły Promującej Zdrowie.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latin typeface="Verdana" pitchFamily="34" charset="0"/>
              </a:rPr>
              <a:t> Od września </a:t>
            </a:r>
            <a:r>
              <a:rPr lang="pl-PL" sz="1800" b="1" dirty="0" smtClean="0">
                <a:solidFill>
                  <a:srgbClr val="B5158B"/>
                </a:solidFill>
                <a:latin typeface="Verdana" pitchFamily="34" charset="0"/>
              </a:rPr>
              <a:t>2011r</a:t>
            </a:r>
            <a:r>
              <a:rPr lang="pl-PL" sz="1800" b="1" dirty="0">
                <a:latin typeface="Verdana" pitchFamily="34" charset="0"/>
              </a:rPr>
              <a:t>.</a:t>
            </a:r>
            <a:r>
              <a:rPr lang="pl-PL" sz="1800" b="1" dirty="0" smtClean="0">
                <a:latin typeface="Verdana" pitchFamily="34" charset="0"/>
              </a:rPr>
              <a:t> Jako jedna z 10 szkół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dirty="0" smtClean="0">
                <a:latin typeface="Verdana" pitchFamily="34" charset="0"/>
              </a:rPr>
              <a:t>   w Polsce i trzech szkół w województwie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dirty="0" smtClean="0">
                <a:latin typeface="Verdana" pitchFamily="34" charset="0"/>
              </a:rPr>
              <a:t>   podlaskim uczestniczyliśmy w projekcie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dirty="0" smtClean="0">
                <a:latin typeface="Verdana" pitchFamily="34" charset="0"/>
              </a:rPr>
              <a:t>   pilotażowym „HEPS- ruch i zdrowe żywienie w szkole”.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latin typeface="Verdana" pitchFamily="34" charset="0"/>
              </a:rPr>
              <a:t> Od października </a:t>
            </a:r>
            <a:r>
              <a:rPr lang="pl-PL" sz="1800" b="1" dirty="0" smtClean="0">
                <a:solidFill>
                  <a:srgbClr val="B5158B"/>
                </a:solidFill>
                <a:latin typeface="Verdana" pitchFamily="34" charset="0"/>
              </a:rPr>
              <a:t>2014r. </a:t>
            </a:r>
            <a:r>
              <a:rPr lang="pl-PL" sz="1800" b="1" dirty="0" smtClean="0">
                <a:latin typeface="Verdana" pitchFamily="34" charset="0"/>
              </a:rPr>
              <a:t>rozpoczęliśmy przygotowania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l-PL" sz="1800" b="1" dirty="0" smtClean="0">
                <a:latin typeface="Verdana" pitchFamily="34" charset="0"/>
              </a:rPr>
              <a:t>   do uzyskania Krajowego Certyfikatu Szkoły Promującej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l-PL" sz="1800" b="1" dirty="0" smtClean="0">
                <a:latin typeface="Verdana" pitchFamily="34" charset="0"/>
              </a:rPr>
              <a:t>   Zdrowie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b="1" dirty="0" smtClean="0">
                <a:solidFill>
                  <a:srgbClr val="7030A0"/>
                </a:solidFill>
                <a:latin typeface="Verdana" pitchFamily="34" charset="0"/>
              </a:rPr>
              <a:t>W grudniu </a:t>
            </a:r>
            <a:r>
              <a:rPr lang="pl-PL" sz="2000" b="1" dirty="0" smtClean="0">
                <a:solidFill>
                  <a:srgbClr val="FF0000"/>
                </a:solidFill>
                <a:latin typeface="Verdana" pitchFamily="34" charset="0"/>
              </a:rPr>
              <a:t>2015r. </a:t>
            </a:r>
            <a:r>
              <a:rPr lang="pl-PL" sz="2000" b="1" dirty="0" smtClean="0">
                <a:solidFill>
                  <a:srgbClr val="7030A0"/>
                </a:solidFill>
                <a:latin typeface="Verdana" pitchFamily="34" charset="0"/>
              </a:rPr>
              <a:t>odebraliśmy Krajowy Certyfikat Szkoły Promującej Zdrowie </a:t>
            </a:r>
            <a:endParaRPr lang="pl-PL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pl-PL" sz="2000" b="1" dirty="0" smtClean="0">
                <a:solidFill>
                  <a:srgbClr val="00B050"/>
                </a:solidFill>
                <a:latin typeface="Verdana" pitchFamily="34" charset="0"/>
              </a:rPr>
              <a:t>Jesteśmy jedną z trzech szkół w województwie podlaskim posiadają Krajowy </a:t>
            </a:r>
            <a:r>
              <a:rPr lang="pl-PL" sz="2000" b="1" dirty="0" smtClean="0">
                <a:solidFill>
                  <a:srgbClr val="00B050"/>
                </a:solidFill>
                <a:latin typeface="Verdana" pitchFamily="34" charset="0"/>
              </a:rPr>
              <a:t>C</a:t>
            </a:r>
            <a:r>
              <a:rPr lang="pl-PL" sz="2000" b="1" dirty="0" smtClean="0">
                <a:solidFill>
                  <a:srgbClr val="00B050"/>
                </a:solidFill>
                <a:latin typeface="Verdana" pitchFamily="34" charset="0"/>
              </a:rPr>
              <a:t>ertyfikat </a:t>
            </a:r>
            <a:r>
              <a:rPr lang="pl-PL" sz="2000" b="1" dirty="0" err="1" smtClean="0">
                <a:solidFill>
                  <a:srgbClr val="00B050"/>
                </a:solidFill>
                <a:latin typeface="Verdana" pitchFamily="34" charset="0"/>
              </a:rPr>
              <a:t>SzPZ</a:t>
            </a:r>
            <a:endParaRPr lang="pl-PL" sz="2000" b="1" dirty="0" smtClean="0">
              <a:solidFill>
                <a:srgbClr val="00B050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pl-PL" sz="1800" b="1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sz="1800" b="1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l-PL" sz="2400" b="1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l-PL" sz="2400" b="1" dirty="0" smtClean="0">
              <a:latin typeface="Verdana" pitchFamily="34" charset="0"/>
            </a:endParaRPr>
          </a:p>
        </p:txBody>
      </p:sp>
      <p:pic>
        <p:nvPicPr>
          <p:cNvPr id="29699" name="Picture 7" descr="logoszkolazdrowia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357166"/>
            <a:ext cx="15144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28" y="143910"/>
            <a:ext cx="1822862" cy="176799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85918" y="4500570"/>
            <a:ext cx="6026442" cy="137670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1850064"/>
            <a:ext cx="7767662" cy="4150704"/>
          </a:xfrm>
        </p:spPr>
        <p:txBody>
          <a:bodyPr>
            <a:normAutofit fontScale="92500"/>
          </a:bodyPr>
          <a:lstStyle/>
          <a:p>
            <a:pPr algn="ctr"/>
            <a:r>
              <a:rPr lang="pl-PL" sz="2800" dirty="0" smtClean="0"/>
              <a:t>Szkoła </a:t>
            </a:r>
            <a:r>
              <a:rPr lang="pl-PL" sz="2800" dirty="0" smtClean="0"/>
              <a:t>promująca zdrowie to szkoła, </a:t>
            </a:r>
            <a:endParaRPr lang="pl-PL" sz="2800" dirty="0" smtClean="0"/>
          </a:p>
          <a:p>
            <a:pPr algn="ctr"/>
            <a:r>
              <a:rPr lang="pl-PL" sz="2800" dirty="0" smtClean="0"/>
              <a:t>która </a:t>
            </a:r>
            <a:r>
              <a:rPr lang="pl-PL" sz="2800" dirty="0" smtClean="0"/>
              <a:t>we współpracy </a:t>
            </a:r>
            <a:endParaRPr lang="pl-PL" sz="2800" dirty="0" smtClean="0"/>
          </a:p>
          <a:p>
            <a:pPr algn="ctr"/>
            <a:r>
              <a:rPr lang="pl-PL" sz="2800" dirty="0" smtClean="0"/>
              <a:t>z </a:t>
            </a:r>
            <a:r>
              <a:rPr lang="pl-PL" sz="2800" dirty="0" smtClean="0"/>
              <a:t>rodzicami uczniów i społecznością lokalną</a:t>
            </a:r>
            <a:r>
              <a:rPr lang="pl-PL" sz="2800" dirty="0" smtClean="0"/>
              <a:t>:</a:t>
            </a:r>
          </a:p>
          <a:p>
            <a:pPr algn="ctr"/>
            <a:endParaRPr lang="pl-PL" sz="2800" dirty="0" smtClean="0"/>
          </a:p>
          <a:p>
            <a:pPr algn="ctr"/>
            <a:r>
              <a:rPr lang="pl-PL" sz="2800" dirty="0" smtClean="0"/>
              <a:t>systematycznie i planowo tworzy środowisko społeczne i fizyczne sprzyjające zdrowiu i dobremu samopoczuciu społeczności szkolnej,</a:t>
            </a:r>
          </a:p>
          <a:p>
            <a:pPr algn="ctr"/>
            <a:r>
              <a:rPr lang="pl-PL" sz="2800" dirty="0" smtClean="0"/>
              <a:t>wspiera rozwój kompetencji uczniów i pracowników w zakresie dbałości o zdrowie przez całe życie.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31640" y="794143"/>
            <a:ext cx="64807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endParaRPr lang="pl-PL" sz="4400" dirty="0"/>
          </a:p>
        </p:txBody>
      </p:sp>
      <p:pic>
        <p:nvPicPr>
          <p:cNvPr id="5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4" y="116632"/>
            <a:ext cx="1817953" cy="1768921"/>
          </a:xfrm>
          <a:prstGeom prst="ellipse">
            <a:avLst/>
          </a:prstGeom>
        </p:spPr>
      </p:pic>
      <p:pic>
        <p:nvPicPr>
          <p:cNvPr id="6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85728"/>
            <a:ext cx="1236928" cy="12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zaokrąglony 7"/>
          <p:cNvSpPr/>
          <p:nvPr/>
        </p:nvSpPr>
        <p:spPr>
          <a:xfrm>
            <a:off x="2143108" y="428604"/>
            <a:ext cx="521497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Definicja</a:t>
            </a:r>
          </a:p>
          <a:p>
            <a:pPr algn="ctr"/>
            <a:r>
              <a:rPr lang="pl-PL" sz="2800" dirty="0" smtClean="0"/>
              <a:t> Szkoły Promującej Zdrowie</a:t>
            </a:r>
            <a:endParaRPr lang="pl-PL" sz="2800" dirty="0" smtClean="0"/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pracujemy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Diagnoza stanu wyjściowego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(zebranie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danych dotyczących aktualnych problemów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Wybór problemu priorytetowego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Określenie celu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Wybór działań do „likwidacji” problemu priorytetowego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Ewaluacja końcowa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– sprawdzenie czy osiągnięto cel.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" y="115647"/>
            <a:ext cx="1817953" cy="1768921"/>
          </a:xfrm>
          <a:prstGeom prst="ellipse">
            <a:avLst/>
          </a:prstGeom>
        </p:spPr>
      </p:pic>
      <p:pic>
        <p:nvPicPr>
          <p:cNvPr id="5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42852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4225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Diagnoza stanu wyjściowego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410200"/>
          </a:xfrm>
        </p:spPr>
        <p:txBody>
          <a:bodyPr/>
          <a:lstStyle/>
          <a:p>
            <a:pPr algn="ctr"/>
            <a:r>
              <a:rPr lang="pl-PL" dirty="0" smtClean="0"/>
              <a:t>Przeprowadziliśmy badanie </a:t>
            </a:r>
          </a:p>
          <a:p>
            <a:pPr algn="ctr">
              <a:buNone/>
            </a:pPr>
            <a:r>
              <a:rPr lang="pl-PL" dirty="0" smtClean="0"/>
              <a:t>(kwiecień 2018) pomiaru wzrostu masy ciała u wszystkich uczniów szkoły podstawowej </a:t>
            </a:r>
          </a:p>
          <a:p>
            <a:pPr algn="ctr">
              <a:buNone/>
            </a:pPr>
            <a:r>
              <a:rPr lang="pl-PL" dirty="0" smtClean="0"/>
              <a:t>oraz obliczono wskaźnik BMI dla każdego ucznia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14414" y="4683132"/>
          <a:ext cx="7500992" cy="189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623936">
                <a:tc gridSpan="2"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CHŁOPCY</a:t>
                      </a:r>
                      <a:endParaRPr lang="pl-P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DZIEWCZĘTA</a:t>
                      </a:r>
                      <a:endParaRPr lang="pl-P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632602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nadwaga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otyłość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nadwaga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otyłość</a:t>
                      </a:r>
                      <a:endParaRPr lang="pl-PL" sz="2800" dirty="0"/>
                    </a:p>
                  </a:txBody>
                  <a:tcPr/>
                </a:tc>
              </a:tr>
              <a:tr h="632602"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0000CC"/>
                          </a:solidFill>
                        </a:rPr>
                        <a:t>15,9%</a:t>
                      </a:r>
                      <a:endParaRPr lang="pl-PL" sz="36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0000CC"/>
                          </a:solidFill>
                        </a:rPr>
                        <a:t>10,62%</a:t>
                      </a:r>
                      <a:endParaRPr lang="pl-PL" sz="36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0000CC"/>
                          </a:solidFill>
                        </a:rPr>
                        <a:t>10,75%</a:t>
                      </a:r>
                      <a:endParaRPr lang="pl-PL" sz="36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0000CC"/>
                          </a:solidFill>
                        </a:rPr>
                        <a:t>13,97%</a:t>
                      </a:r>
                      <a:endParaRPr lang="pl-PL" sz="36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" y="115647"/>
            <a:ext cx="1817953" cy="1768921"/>
          </a:xfrm>
          <a:prstGeom prst="ellipse">
            <a:avLst/>
          </a:prstGeom>
        </p:spPr>
      </p:pic>
      <p:pic>
        <p:nvPicPr>
          <p:cNvPr id="6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0761" y="142852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28794" y="285729"/>
            <a:ext cx="5500725" cy="24288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Problem </a:t>
            </a:r>
            <a:r>
              <a:rPr lang="pl-PL" sz="4400" dirty="0" smtClean="0"/>
              <a:t> priorytetowy</a:t>
            </a:r>
            <a:br>
              <a:rPr lang="pl-PL" sz="4400" dirty="0" smtClean="0"/>
            </a:br>
            <a:r>
              <a:rPr lang="pl-PL" sz="4400" dirty="0" smtClean="0"/>
              <a:t>na rok szkolny 2018/2019</a:t>
            </a:r>
            <a:br>
              <a:rPr lang="pl-PL" sz="4400" dirty="0" smtClean="0"/>
            </a:b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725554" cy="256699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ZMNIEJSZENIE </a:t>
            </a:r>
          </a:p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NADWAGI I OTYŁOŚCI  WŚRÓD UCZNIÓW</a:t>
            </a:r>
            <a:endParaRPr lang="pl-PL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" y="115647"/>
            <a:ext cx="1817953" cy="1768921"/>
          </a:xfrm>
          <a:prstGeom prst="ellipse">
            <a:avLst/>
          </a:prstGeom>
        </p:spPr>
      </p:pic>
      <p:pic>
        <p:nvPicPr>
          <p:cNvPr id="5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285730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Zaplanowane działania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500174"/>
            <a:ext cx="7790712" cy="53578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b="1" dirty="0" smtClean="0">
                <a:latin typeface="Arial Narrow" pitchFamily="34" charset="0"/>
                <a:ea typeface="Calibri" panose="020F0502020204030204" pitchFamily="34" charset="0"/>
              </a:rPr>
              <a:t>  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  <a:ea typeface="Calibri" panose="020F0502020204030204" pitchFamily="34" charset="0"/>
              </a:rPr>
              <a:t>Codziennie po pierwszej godzinie lekcyjnej uczniowie mają możliwość wraz z nauczycielem uczącym spożywać zdrowe II śniadania w klasach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Z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organizowanie dla uczniów: szkoleń, warsztatów. pogadanek na temat potrzeby spożywania zdrowych II śniadań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Odtwarzanie filmików edukacyjnych o zdrowym żywieniu i aktywności fizycznej na lekcji wychowawczej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Będą prowadzone dodatkowe sportowe zajęcia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Aktywne, sportowe spędzanie czasu na świetlicy szkolnej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rowadzenie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podczas lekcji  ćwiczeń śródlekcyjnych przez uczniów i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nauczycieli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Zajęcia warsztatowe dla uczniów na lekcji przyrody „badamy z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awartość 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cukru w napojach” klasy 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IV</a:t>
            </a:r>
            <a:r>
              <a:rPr lang="pl-PL" b="1" dirty="0" smtClean="0">
                <a:latin typeface="Arial Narrow" pitchFamily="34" charset="0"/>
              </a:rPr>
              <a:t/>
            </a:r>
            <a:br>
              <a:rPr lang="pl-PL" b="1" dirty="0" smtClean="0">
                <a:latin typeface="Arial Narrow" pitchFamily="34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Zajęcia warsztatowe „Czytamy etykiety konsumenckie” klasy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IV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Warsztaty 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dla rodziców – „zdrowe żywienie zdrowe dziecko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”</a:t>
            </a:r>
            <a:r>
              <a:rPr lang="pl-PL" b="1" dirty="0" smtClean="0">
                <a:solidFill>
                  <a:schemeClr val="accent3"/>
                </a:solidFill>
                <a:latin typeface="Arial Narrow" pitchFamily="34" charset="0"/>
              </a:rPr>
              <a:t> </a:t>
            </a:r>
            <a:endParaRPr lang="pl-PL" b="1" dirty="0" smtClean="0">
              <a:solidFill>
                <a:schemeClr val="accent3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Uprawa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szkolnego ogródka w ramach lekcji przyrody klasach IV i VI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>
              <a:solidFill>
                <a:schemeClr val="accent3"/>
              </a:solidFill>
            </a:endParaRPr>
          </a:p>
        </p:txBody>
      </p:sp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" y="115647"/>
            <a:ext cx="1817953" cy="1768921"/>
          </a:xfrm>
          <a:prstGeom prst="ellipse">
            <a:avLst/>
          </a:prstGeom>
        </p:spPr>
      </p:pic>
      <p:pic>
        <p:nvPicPr>
          <p:cNvPr id="5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285728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2149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Realizacja programów zdrowotnych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57356" y="1928802"/>
            <a:ext cx="7076332" cy="4319598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„Co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warto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jeść” 5latki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„Owoce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i warzywa w szkole” klasy  I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– V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„Szklanka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mleka” klasy  I - V </a:t>
            </a:r>
            <a:endParaRPr lang="pl-PL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„Winiary” w klasach VII na lekcji biologii i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WDŻ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„Jak promujemy zdrowie w naszej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szkole” cała szkoła 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„Bądź Fit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” na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platformie  e - </a:t>
            </a:r>
            <a:r>
              <a:rPr lang="pl-PL" b="1" dirty="0" err="1" smtClean="0">
                <a:solidFill>
                  <a:srgbClr val="00B050"/>
                </a:solidFill>
                <a:latin typeface="Arial Narrow" pitchFamily="34" charset="0"/>
              </a:rPr>
              <a:t>Tweeningu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klasa </a:t>
            </a:r>
            <a:r>
              <a:rPr lang="pl-PL" b="1" dirty="0" err="1" smtClean="0">
                <a:solidFill>
                  <a:srgbClr val="00B050"/>
                </a:solidFill>
                <a:latin typeface="Arial Narrow" pitchFamily="34" charset="0"/>
              </a:rPr>
              <a:t>VIIIb</a:t>
            </a:r>
            <a:endParaRPr lang="pl-PL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„Trzymaj Formę” klasy V - VIII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„Bieg po zdrowie”</a:t>
            </a:r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 klasy IV</a:t>
            </a:r>
            <a:endParaRPr lang="pl-PL" b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„Od uprawy do potrawy” klasy IV</a:t>
            </a:r>
          </a:p>
          <a:p>
            <a:r>
              <a:rPr lang="pl-PL" b="1" dirty="0" smtClean="0">
                <a:solidFill>
                  <a:srgbClr val="00B050"/>
                </a:solidFill>
                <a:latin typeface="Arial Narrow" pitchFamily="34" charset="0"/>
              </a:rPr>
              <a:t>„Dziel się uśmiechem” klasy I - VI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4" descr="LOGO_S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" y="115647"/>
            <a:ext cx="1817953" cy="1768921"/>
          </a:xfrm>
          <a:prstGeom prst="ellipse">
            <a:avLst/>
          </a:prstGeom>
        </p:spPr>
      </p:pic>
      <p:pic>
        <p:nvPicPr>
          <p:cNvPr id="5" name="Picture 7" descr="logoszkolazdrowia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28604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2865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Rola rodziców – wyzwania stojące przed rodzicami dziecka z nadwagą i otyłością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Nie zauważamy, że żyjemy w zawrotnym tempie, źle się odżywiamy lub nie zażywamy ruchu</a:t>
            </a:r>
          </a:p>
          <a:p>
            <a:r>
              <a:rPr lang="pl-PL" dirty="0" smtClean="0"/>
              <a:t>Nasze złe nawyki pogłębia reklama często skierowana do dzieci</a:t>
            </a:r>
          </a:p>
          <a:p>
            <a:r>
              <a:rPr lang="pl-PL" dirty="0" smtClean="0"/>
              <a:t>Jemy w pośpiechu</a:t>
            </a:r>
          </a:p>
          <a:p>
            <a:r>
              <a:rPr lang="pl-PL" dirty="0" smtClean="0"/>
              <a:t>Brakuje czasu na rodzinny wypoczynek, wspólne spędzanie czasu wolnego i odpowiednią ilość aktywności fizycznej</a:t>
            </a:r>
          </a:p>
          <a:p>
            <a:endParaRPr lang="pl-PL" dirty="0"/>
          </a:p>
        </p:txBody>
      </p:sp>
      <p:pic>
        <p:nvPicPr>
          <p:cNvPr id="4" name="Picture 7" descr="logoszkolazdrowia">
            <a:hlinkClick r:id="rId2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761" y="357166"/>
            <a:ext cx="1233239" cy="12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 descr="LOGO_S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1817953" cy="1768921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1205</TotalTime>
  <Words>669</Words>
  <Application>Microsoft Office PowerPoint</Application>
  <PresentationFormat>Pokaz na ekranie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Przesilenie</vt:lpstr>
      <vt:lpstr>Bitmap Image</vt:lpstr>
      <vt:lpstr>Szkoła Podstawowa im. Konstytucji 3 Maja w Jaświłach</vt:lpstr>
      <vt:lpstr>Nasza Szkoła  w Projekcie</vt:lpstr>
      <vt:lpstr>    </vt:lpstr>
      <vt:lpstr>Jak pracujemy</vt:lpstr>
      <vt:lpstr>Diagnoza stanu wyjściowego</vt:lpstr>
      <vt:lpstr>Problem  priorytetowy na rok szkolny 2018/2019 </vt:lpstr>
      <vt:lpstr>Zaplanowane działania</vt:lpstr>
      <vt:lpstr>Realizacja programów zdrowotnych</vt:lpstr>
      <vt:lpstr>Rola rodziców – wyzwania stojące przed rodzicami dziecka z nadwagą i otyłością</vt:lpstr>
      <vt:lpstr>Rola rodziców – nadwaga dziecka problemem rodziny</vt:lpstr>
      <vt:lpstr>Rola rodziców – kształtowanie środowiska otaczającego dziecko</vt:lpstr>
      <vt:lpstr>Taktyki, których należy unikać</vt:lpstr>
      <vt:lpstr>Musimy położyć nacisk na to, aby dbałość o zdrowie i ciało – zarówno nasze, jak i dziecka – płynęła z troski i akceptacji, a nie z nienawiści i pogardy dla samego siebie.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im. Konstytucji 3 Maja w Jaświłach</dc:title>
  <dc:creator>Nauczyciel</dc:creator>
  <cp:lastModifiedBy>Asia i Marek</cp:lastModifiedBy>
  <cp:revision>241</cp:revision>
  <dcterms:created xsi:type="dcterms:W3CDTF">2013-08-21T08:50:03Z</dcterms:created>
  <dcterms:modified xsi:type="dcterms:W3CDTF">2018-11-06T19:52:49Z</dcterms:modified>
</cp:coreProperties>
</file>